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7" r:id="rId5"/>
    <p:sldId id="262" r:id="rId6"/>
    <p:sldId id="265" r:id="rId7"/>
    <p:sldId id="268" r:id="rId8"/>
    <p:sldId id="259" r:id="rId9"/>
    <p:sldId id="261" r:id="rId10"/>
    <p:sldId id="260" r:id="rId11"/>
    <p:sldId id="263" r:id="rId12"/>
    <p:sldId id="264"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BC307E-6788-4479-98DF-F556A71ED865}" v="83" dt="2024-11-04T15:56:23.982"/>
    <p1510:client id="{EB821117-AC51-4AB9-B5F5-30F83D4E12B6}" v="2573" dt="2024-11-06T00:07:19.0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14.jpeg>
</file>

<file path=ppt/media/image15.jpeg>
</file>

<file path=ppt/media/image2.png>
</file>

<file path=ppt/media/image3.pn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808746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82999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031031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1801731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2862508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71487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850819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202837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268946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84951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207061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611890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28071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887341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44124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11/5/2024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85084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812654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11/5/2024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329582661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Week 11</a:t>
            </a:r>
          </a:p>
        </p:txBody>
      </p:sp>
      <p:sp>
        <p:nvSpPr>
          <p:cNvPr id="3" name="Subtitle 2"/>
          <p:cNvSpPr>
            <a:spLocks noGrp="1"/>
          </p:cNvSpPr>
          <p:nvPr>
            <p:ph type="subTitle" idx="1"/>
          </p:nvPr>
        </p:nvSpPr>
        <p:spPr/>
        <p:txBody>
          <a:bodyPr/>
          <a:lstStyle/>
          <a:p>
            <a:r>
              <a:rPr lang="en-US" err="1"/>
              <a:t>Sql</a:t>
            </a:r>
            <a:r>
              <a:rPr lang="en-US"/>
              <a:t> scalability</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9D989-CC11-545F-D56E-A5CFCAE5B95F}"/>
              </a:ext>
            </a:extLst>
          </p:cNvPr>
          <p:cNvSpPr>
            <a:spLocks noGrp="1"/>
          </p:cNvSpPr>
          <p:nvPr>
            <p:ph type="title"/>
          </p:nvPr>
        </p:nvSpPr>
        <p:spPr/>
        <p:txBody>
          <a:bodyPr/>
          <a:lstStyle/>
          <a:p>
            <a:r>
              <a:rPr lang="en-US"/>
              <a:t>Table Joins</a:t>
            </a:r>
          </a:p>
        </p:txBody>
      </p:sp>
      <p:sp>
        <p:nvSpPr>
          <p:cNvPr id="3" name="Content Placeholder 2">
            <a:extLst>
              <a:ext uri="{FF2B5EF4-FFF2-40B4-BE49-F238E27FC236}">
                <a16:creationId xmlns:a16="http://schemas.microsoft.com/office/drawing/2014/main" id="{929F3F11-366C-E4C8-2965-1D8A8EC61B3B}"/>
              </a:ext>
            </a:extLst>
          </p:cNvPr>
          <p:cNvSpPr>
            <a:spLocks noGrp="1"/>
          </p:cNvSpPr>
          <p:nvPr>
            <p:ph idx="1"/>
          </p:nvPr>
        </p:nvSpPr>
        <p:spPr>
          <a:xfrm>
            <a:off x="1103312" y="2106080"/>
            <a:ext cx="5437797" cy="4142319"/>
          </a:xfrm>
        </p:spPr>
        <p:txBody>
          <a:bodyPr vert="horz" lIns="91440" tIns="45720" rIns="91440" bIns="45720" rtlCol="0" anchor="t">
            <a:normAutofit fontScale="85000" lnSpcReduction="10000"/>
          </a:bodyPr>
          <a:lstStyle/>
          <a:p>
            <a:r>
              <a:rPr lang="en-US" dirty="0"/>
              <a:t>Another fundamental thing SQL databases do are table joins in the queries</a:t>
            </a:r>
          </a:p>
          <a:p>
            <a:pPr>
              <a:buClr>
                <a:srgbClr val="8AD0D6"/>
              </a:buClr>
            </a:pPr>
            <a:r>
              <a:rPr lang="en-US"/>
              <a:t>Once we add more nodes, the joins become harder to do</a:t>
            </a:r>
          </a:p>
          <a:p>
            <a:pPr lvl="1">
              <a:buClr>
                <a:srgbClr val="8AD0D6"/>
              </a:buClr>
              <a:buFont typeface="Courier New" charset="2"/>
              <a:buChar char="o"/>
            </a:pPr>
            <a:r>
              <a:rPr lang="en-US" dirty="0"/>
              <a:t>More machines have to talk to each other</a:t>
            </a:r>
          </a:p>
          <a:p>
            <a:pPr lvl="1">
              <a:buClr>
                <a:srgbClr val="8AD0D6"/>
              </a:buClr>
              <a:buFont typeface="Courier New" charset="2"/>
              <a:buChar char="o"/>
            </a:pPr>
            <a:r>
              <a:rPr lang="en-US"/>
              <a:t>More machines are working on the query so there can be upsides depending on the query (more ovens don't cook your bread faster)</a:t>
            </a:r>
          </a:p>
          <a:p>
            <a:pPr lvl="1">
              <a:buClr>
                <a:srgbClr val="8AD0D6"/>
              </a:buClr>
              <a:buFont typeface="Courier New" charset="2"/>
              <a:buChar char="o"/>
            </a:pPr>
            <a:r>
              <a:rPr lang="en-US"/>
              <a:t>The original join was a simple thing locally, but now it's now a network issue because it's a distributed query</a:t>
            </a:r>
          </a:p>
          <a:p>
            <a:pPr lvl="1">
              <a:buClr>
                <a:srgbClr val="8AD0D6"/>
              </a:buClr>
              <a:buFont typeface="Courier New" charset="2"/>
              <a:buChar char="o"/>
            </a:pPr>
            <a:r>
              <a:rPr lang="en-US"/>
              <a:t>Communication between shards can be slow depending on how many shards there are, and where they are located</a:t>
            </a:r>
          </a:p>
        </p:txBody>
      </p:sp>
      <p:pic>
        <p:nvPicPr>
          <p:cNvPr id="4" name="Picture 3" descr="Crying face with mask says &quot;SQL keywords should be lower case&quot; Angry crying face says &quot;noooo they must be upper case&quot; bearded lumberjack dude says does query with a mix of both.">
            <a:extLst>
              <a:ext uri="{FF2B5EF4-FFF2-40B4-BE49-F238E27FC236}">
                <a16:creationId xmlns:a16="http://schemas.microsoft.com/office/drawing/2014/main" id="{D13D51B3-922F-9C73-EF49-45980C016021}"/>
              </a:ext>
            </a:extLst>
          </p:cNvPr>
          <p:cNvPicPr>
            <a:picLocks noChangeAspect="1"/>
          </p:cNvPicPr>
          <p:nvPr/>
        </p:nvPicPr>
        <p:blipFill>
          <a:blip r:embed="rId2"/>
          <a:stretch>
            <a:fillRect/>
          </a:stretch>
        </p:blipFill>
        <p:spPr>
          <a:xfrm>
            <a:off x="6912321" y="1873631"/>
            <a:ext cx="3844703" cy="3933092"/>
          </a:xfrm>
          <a:prstGeom prst="rect">
            <a:avLst/>
          </a:prstGeom>
        </p:spPr>
      </p:pic>
    </p:spTree>
    <p:extLst>
      <p:ext uri="{BB962C8B-B14F-4D97-AF65-F5344CB8AC3E}">
        <p14:creationId xmlns:p14="http://schemas.microsoft.com/office/powerpoint/2010/main" val="3408966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105E5-9F8D-6BBD-F961-ABFF3D85E7AC}"/>
              </a:ext>
            </a:extLst>
          </p:cNvPr>
          <p:cNvSpPr>
            <a:spLocks noGrp="1"/>
          </p:cNvSpPr>
          <p:nvPr>
            <p:ph type="title"/>
          </p:nvPr>
        </p:nvSpPr>
        <p:spPr/>
        <p:txBody>
          <a:bodyPr/>
          <a:lstStyle/>
          <a:p>
            <a:r>
              <a:rPr lang="en-US"/>
              <a:t>Node Consistency</a:t>
            </a:r>
          </a:p>
        </p:txBody>
      </p:sp>
      <p:sp>
        <p:nvSpPr>
          <p:cNvPr id="3" name="Content Placeholder 2">
            <a:extLst>
              <a:ext uri="{FF2B5EF4-FFF2-40B4-BE49-F238E27FC236}">
                <a16:creationId xmlns:a16="http://schemas.microsoft.com/office/drawing/2014/main" id="{A4DF24D6-0A14-C095-C65C-5E63F488089B}"/>
              </a:ext>
            </a:extLst>
          </p:cNvPr>
          <p:cNvSpPr>
            <a:spLocks noGrp="1"/>
          </p:cNvSpPr>
          <p:nvPr>
            <p:ph idx="1"/>
          </p:nvPr>
        </p:nvSpPr>
        <p:spPr/>
        <p:txBody>
          <a:bodyPr vert="horz" lIns="91440" tIns="45720" rIns="91440" bIns="45720" rtlCol="0" anchor="t">
            <a:normAutofit/>
          </a:bodyPr>
          <a:lstStyle/>
          <a:p>
            <a:r>
              <a:rPr lang="en-US" dirty="0"/>
              <a:t>Each node or server should have equal work to do.</a:t>
            </a:r>
          </a:p>
          <a:p>
            <a:pPr>
              <a:buClr>
                <a:srgbClr val="8AD0D6"/>
              </a:buClr>
            </a:pPr>
            <a:r>
              <a:rPr lang="en-US" dirty="0"/>
              <a:t>They also need to have the same data state, all the data must be synchronized.  Again, easier to do locally with vertical scaling, than shards</a:t>
            </a:r>
          </a:p>
          <a:p>
            <a:pPr>
              <a:buClr>
                <a:srgbClr val="8AD0D6"/>
              </a:buClr>
            </a:pPr>
            <a:r>
              <a:rPr lang="en-US" dirty="0"/>
              <a:t>Making sure all the nodes have the correct data is difficult, you have to make sure the updates are done quickly but also reliably.  You can't have old data in some places, new data in others</a:t>
            </a:r>
          </a:p>
          <a:p>
            <a:pPr lvl="1">
              <a:buClr>
                <a:srgbClr val="8AD0D6"/>
              </a:buClr>
              <a:buFont typeface="Courier New" charset="2"/>
              <a:buChar char="o"/>
            </a:pPr>
            <a:r>
              <a:rPr lang="en-US" dirty="0"/>
              <a:t>If a person updates their email it needs to be updated across the database cleanly</a:t>
            </a:r>
          </a:p>
          <a:p>
            <a:pPr lvl="1">
              <a:buClr>
                <a:srgbClr val="8AD0D6"/>
              </a:buClr>
              <a:buFont typeface="Courier New" charset="2"/>
              <a:buChar char="o"/>
            </a:pPr>
            <a:r>
              <a:rPr lang="en-US" dirty="0"/>
              <a:t>This is even tougher with real time consistency issues</a:t>
            </a:r>
          </a:p>
        </p:txBody>
      </p:sp>
    </p:spTree>
    <p:extLst>
      <p:ext uri="{BB962C8B-B14F-4D97-AF65-F5344CB8AC3E}">
        <p14:creationId xmlns:p14="http://schemas.microsoft.com/office/powerpoint/2010/main" val="1910965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85870-9AD4-FF24-834E-C8F615CC7686}"/>
              </a:ext>
            </a:extLst>
          </p:cNvPr>
          <p:cNvSpPr>
            <a:spLocks noGrp="1"/>
          </p:cNvSpPr>
          <p:nvPr>
            <p:ph type="title"/>
          </p:nvPr>
        </p:nvSpPr>
        <p:spPr/>
        <p:txBody>
          <a:bodyPr/>
          <a:lstStyle/>
          <a:p>
            <a:r>
              <a:rPr lang="en-US"/>
              <a:t>Schema</a:t>
            </a:r>
          </a:p>
        </p:txBody>
      </p:sp>
      <p:sp>
        <p:nvSpPr>
          <p:cNvPr id="3" name="Content Placeholder 2">
            <a:extLst>
              <a:ext uri="{FF2B5EF4-FFF2-40B4-BE49-F238E27FC236}">
                <a16:creationId xmlns:a16="http://schemas.microsoft.com/office/drawing/2014/main" id="{55119D70-C1DC-8AC8-A2AD-4BD306526C50}"/>
              </a:ext>
            </a:extLst>
          </p:cNvPr>
          <p:cNvSpPr>
            <a:spLocks noGrp="1"/>
          </p:cNvSpPr>
          <p:nvPr>
            <p:ph idx="1"/>
          </p:nvPr>
        </p:nvSpPr>
        <p:spPr>
          <a:xfrm>
            <a:off x="5293393" y="1710190"/>
            <a:ext cx="4756460" cy="4538209"/>
          </a:xfrm>
        </p:spPr>
        <p:txBody>
          <a:bodyPr vert="horz" lIns="91440" tIns="45720" rIns="91440" bIns="45720" rtlCol="0" anchor="t">
            <a:normAutofit fontScale="92500" lnSpcReduction="20000"/>
          </a:bodyPr>
          <a:lstStyle/>
          <a:p>
            <a:r>
              <a:rPr lang="en-US"/>
              <a:t>Sharding the database can change the schema and that is harder on horizontally scaled databases</a:t>
            </a:r>
          </a:p>
          <a:p>
            <a:pPr>
              <a:buClr>
                <a:srgbClr val="8AD0D6"/>
              </a:buClr>
            </a:pPr>
            <a:r>
              <a:rPr lang="en-US"/>
              <a:t>Coordinated changes get harder and harder the more nodes we have that we need to keep consistent</a:t>
            </a:r>
          </a:p>
          <a:p>
            <a:pPr>
              <a:buClr>
                <a:srgbClr val="8AD0D6"/>
              </a:buClr>
            </a:pPr>
            <a:r>
              <a:rPr lang="en-US"/>
              <a:t>We have to worry about synchronization, data consistency, but also the downtime of the database, we need the database accessible and don't want it to go down at all</a:t>
            </a:r>
          </a:p>
          <a:p>
            <a:pPr>
              <a:buClr>
                <a:srgbClr val="8AD0D6"/>
              </a:buClr>
            </a:pPr>
            <a:r>
              <a:rPr lang="en-US"/>
              <a:t>Successful scaling should also make sure the table relationships stay correct, and are checked</a:t>
            </a:r>
          </a:p>
        </p:txBody>
      </p:sp>
      <p:pic>
        <p:nvPicPr>
          <p:cNvPr id="4" name="Picture 3" descr="Pic of an outlet and a plug, but the plug is attached to the outlet by two nail clippers instead of plugged in.  Pic says &quot;What your database design looks like to me&quot;">
            <a:extLst>
              <a:ext uri="{FF2B5EF4-FFF2-40B4-BE49-F238E27FC236}">
                <a16:creationId xmlns:a16="http://schemas.microsoft.com/office/drawing/2014/main" id="{4E3F48EC-C65D-7603-457B-72FE8E1E9BCD}"/>
              </a:ext>
            </a:extLst>
          </p:cNvPr>
          <p:cNvPicPr>
            <a:picLocks noChangeAspect="1"/>
          </p:cNvPicPr>
          <p:nvPr/>
        </p:nvPicPr>
        <p:blipFill>
          <a:blip r:embed="rId2"/>
          <a:stretch>
            <a:fillRect/>
          </a:stretch>
        </p:blipFill>
        <p:spPr>
          <a:xfrm>
            <a:off x="1074644" y="1847570"/>
            <a:ext cx="3955676" cy="3862107"/>
          </a:xfrm>
          <a:prstGeom prst="rect">
            <a:avLst/>
          </a:prstGeom>
        </p:spPr>
      </p:pic>
    </p:spTree>
    <p:extLst>
      <p:ext uri="{BB962C8B-B14F-4D97-AF65-F5344CB8AC3E}">
        <p14:creationId xmlns:p14="http://schemas.microsoft.com/office/powerpoint/2010/main" val="3869217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9C7FA-15AD-F24B-4B04-786A42F853D2}"/>
              </a:ext>
            </a:extLst>
          </p:cNvPr>
          <p:cNvSpPr>
            <a:spLocks noGrp="1"/>
          </p:cNvSpPr>
          <p:nvPr>
            <p:ph type="title"/>
          </p:nvPr>
        </p:nvSpPr>
        <p:spPr/>
        <p:txBody>
          <a:bodyPr/>
          <a:lstStyle/>
          <a:p>
            <a:r>
              <a:rPr lang="en-US"/>
              <a:t>Query Optimization</a:t>
            </a:r>
          </a:p>
        </p:txBody>
      </p:sp>
      <p:sp>
        <p:nvSpPr>
          <p:cNvPr id="3" name="Content Placeholder 2">
            <a:extLst>
              <a:ext uri="{FF2B5EF4-FFF2-40B4-BE49-F238E27FC236}">
                <a16:creationId xmlns:a16="http://schemas.microsoft.com/office/drawing/2014/main" id="{BAB9D718-7F93-221F-272B-68ACC04E17CB}"/>
              </a:ext>
            </a:extLst>
          </p:cNvPr>
          <p:cNvSpPr>
            <a:spLocks noGrp="1"/>
          </p:cNvSpPr>
          <p:nvPr>
            <p:ph idx="1"/>
          </p:nvPr>
        </p:nvSpPr>
        <p:spPr>
          <a:xfrm>
            <a:off x="1103312" y="1916149"/>
            <a:ext cx="6621465" cy="4332250"/>
          </a:xfrm>
        </p:spPr>
        <p:txBody>
          <a:bodyPr vert="horz" lIns="91440" tIns="45720" rIns="91440" bIns="45720" rtlCol="0" anchor="t">
            <a:normAutofit fontScale="92500"/>
          </a:bodyPr>
          <a:lstStyle/>
          <a:p>
            <a:r>
              <a:rPr lang="en-US" dirty="0"/>
              <a:t>In query optimization we talked a lot about indexes  </a:t>
            </a:r>
          </a:p>
          <a:p>
            <a:pPr>
              <a:buClr>
                <a:srgbClr val="8AD0D6"/>
              </a:buClr>
            </a:pPr>
            <a:r>
              <a:rPr lang="en-US" dirty="0"/>
              <a:t>When we have multiple servers, each query might have to hit multiple tables in multiple places which adds communication time since it's not local anymore</a:t>
            </a:r>
          </a:p>
          <a:p>
            <a:pPr>
              <a:buClr>
                <a:srgbClr val="8AD0D6"/>
              </a:buClr>
            </a:pPr>
            <a:r>
              <a:rPr lang="en-US" dirty="0"/>
              <a:t>Changing how you do queries to take into account sharding schemes can help</a:t>
            </a:r>
          </a:p>
          <a:p>
            <a:pPr>
              <a:buClr>
                <a:srgbClr val="8AD0D6"/>
              </a:buClr>
            </a:pPr>
            <a:r>
              <a:rPr lang="en-US" dirty="0"/>
              <a:t>Making sure the data is load balanced can help to reduce bottlenecks</a:t>
            </a:r>
          </a:p>
          <a:p>
            <a:pPr>
              <a:buClr>
                <a:srgbClr val="8AD0D6"/>
              </a:buClr>
            </a:pPr>
            <a:r>
              <a:rPr lang="en-US" dirty="0"/>
              <a:t>Caches can also be used to help speed up queries</a:t>
            </a:r>
          </a:p>
          <a:p>
            <a:pPr>
              <a:buClr>
                <a:srgbClr val="8AD0D6"/>
              </a:buClr>
            </a:pPr>
            <a:r>
              <a:rPr lang="en-US" dirty="0"/>
              <a:t>Breaking complex queries into simpler ones can also help reduce query time</a:t>
            </a:r>
          </a:p>
          <a:p>
            <a:pPr>
              <a:buClr>
                <a:srgbClr val="8AD0D6"/>
              </a:buClr>
            </a:pPr>
            <a:endParaRPr lang="en-US"/>
          </a:p>
        </p:txBody>
      </p:sp>
      <p:pic>
        <p:nvPicPr>
          <p:cNvPr id="4" name="Picture 3" descr="McCoy says &quot;Dammit Jim I'm a systems engineer not a SQL DBA&quot;">
            <a:extLst>
              <a:ext uri="{FF2B5EF4-FFF2-40B4-BE49-F238E27FC236}">
                <a16:creationId xmlns:a16="http://schemas.microsoft.com/office/drawing/2014/main" id="{178DD500-02D3-D983-4BA1-786DC6E0186D}"/>
              </a:ext>
            </a:extLst>
          </p:cNvPr>
          <p:cNvPicPr>
            <a:picLocks noChangeAspect="1"/>
          </p:cNvPicPr>
          <p:nvPr/>
        </p:nvPicPr>
        <p:blipFill>
          <a:blip r:embed="rId2"/>
          <a:stretch>
            <a:fillRect/>
          </a:stretch>
        </p:blipFill>
        <p:spPr>
          <a:xfrm>
            <a:off x="8354035" y="2158756"/>
            <a:ext cx="2742467" cy="3087565"/>
          </a:xfrm>
          <a:prstGeom prst="rect">
            <a:avLst/>
          </a:prstGeom>
        </p:spPr>
      </p:pic>
    </p:spTree>
    <p:extLst>
      <p:ext uri="{BB962C8B-B14F-4D97-AF65-F5344CB8AC3E}">
        <p14:creationId xmlns:p14="http://schemas.microsoft.com/office/powerpoint/2010/main" val="11889672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93E69-1952-D1DA-D98F-F6EFC1B0C01B}"/>
              </a:ext>
            </a:extLst>
          </p:cNvPr>
          <p:cNvSpPr>
            <a:spLocks noGrp="1"/>
          </p:cNvSpPr>
          <p:nvPr>
            <p:ph type="title"/>
          </p:nvPr>
        </p:nvSpPr>
        <p:spPr/>
        <p:txBody>
          <a:bodyPr/>
          <a:lstStyle/>
          <a:p>
            <a:r>
              <a:rPr lang="en-US"/>
              <a:t>What is scaling</a:t>
            </a:r>
          </a:p>
        </p:txBody>
      </p:sp>
      <p:sp>
        <p:nvSpPr>
          <p:cNvPr id="3" name="Content Placeholder 2">
            <a:extLst>
              <a:ext uri="{FF2B5EF4-FFF2-40B4-BE49-F238E27FC236}">
                <a16:creationId xmlns:a16="http://schemas.microsoft.com/office/drawing/2014/main" id="{FD67F662-AA33-9B0E-4A5E-74ADEC05C948}"/>
              </a:ext>
            </a:extLst>
          </p:cNvPr>
          <p:cNvSpPr>
            <a:spLocks noGrp="1"/>
          </p:cNvSpPr>
          <p:nvPr>
            <p:ph idx="1"/>
          </p:nvPr>
        </p:nvSpPr>
        <p:spPr>
          <a:xfrm>
            <a:off x="1103312" y="1621598"/>
            <a:ext cx="5826655" cy="4626801"/>
          </a:xfrm>
        </p:spPr>
        <p:txBody>
          <a:bodyPr vert="horz" lIns="91440" tIns="45720" rIns="91440" bIns="45720" rtlCol="0" anchor="t">
            <a:normAutofit lnSpcReduction="10000"/>
          </a:bodyPr>
          <a:lstStyle/>
          <a:p>
            <a:r>
              <a:rPr lang="en-US"/>
              <a:t>Scaling is the ability to have your software able to work with large amounts of data gracefully</a:t>
            </a:r>
          </a:p>
          <a:p>
            <a:pPr>
              <a:buClr>
                <a:srgbClr val="8AD0D6"/>
              </a:buClr>
            </a:pPr>
            <a:r>
              <a:rPr lang="en-US"/>
              <a:t>Scaling is a huge issue in industry</a:t>
            </a:r>
          </a:p>
          <a:p>
            <a:pPr>
              <a:buClr>
                <a:srgbClr val="8AD0D6"/>
              </a:buClr>
            </a:pPr>
            <a:r>
              <a:rPr lang="en-US"/>
              <a:t>Vertical vs horizontal scaling</a:t>
            </a:r>
          </a:p>
          <a:p>
            <a:pPr lvl="1">
              <a:buClr>
                <a:srgbClr val="8AD0D6"/>
              </a:buClr>
              <a:buFont typeface="Courier New" charset="2"/>
              <a:buChar char="o"/>
            </a:pPr>
            <a:r>
              <a:rPr lang="en-US"/>
              <a:t>SQL databases are usually scaled vertically</a:t>
            </a:r>
          </a:p>
          <a:p>
            <a:pPr lvl="1">
              <a:buClr>
                <a:srgbClr val="8AD0D6"/>
              </a:buClr>
              <a:buFont typeface="Courier New" charset="2"/>
              <a:buChar char="o"/>
            </a:pPr>
            <a:r>
              <a:rPr lang="en-US"/>
              <a:t>This is done by adding more power to the servers holding the database</a:t>
            </a:r>
          </a:p>
          <a:p>
            <a:pPr lvl="1">
              <a:buClr>
                <a:srgbClr val="8AD0D6"/>
              </a:buClr>
              <a:buFont typeface="Courier New" charset="2"/>
              <a:buChar char="o"/>
            </a:pPr>
            <a:r>
              <a:rPr lang="en-US"/>
              <a:t>There are inherent limits to this</a:t>
            </a:r>
          </a:p>
          <a:p>
            <a:pPr>
              <a:buClr>
                <a:srgbClr val="8AD0D6"/>
              </a:buClr>
            </a:pPr>
            <a:r>
              <a:rPr lang="en-US"/>
              <a:t>If you can scale them horizontally, you have more options</a:t>
            </a:r>
          </a:p>
          <a:p>
            <a:pPr lvl="1">
              <a:buClr>
                <a:srgbClr val="8AD0D6"/>
              </a:buClr>
              <a:buFont typeface="Courier New" charset="2"/>
              <a:buChar char="o"/>
            </a:pPr>
            <a:r>
              <a:rPr lang="en-US"/>
              <a:t>Horizonal scaling can also be called "sharding" or "shards"</a:t>
            </a:r>
          </a:p>
        </p:txBody>
      </p:sp>
      <p:pic>
        <p:nvPicPr>
          <p:cNvPr id="4" name="Picture 3" descr="Pic of a bear that says, I like when my database is running slow  cause I spend more time on Reddit">
            <a:extLst>
              <a:ext uri="{FF2B5EF4-FFF2-40B4-BE49-F238E27FC236}">
                <a16:creationId xmlns:a16="http://schemas.microsoft.com/office/drawing/2014/main" id="{75E3AD59-ECB4-63B7-3082-A704ED3FA5D0}"/>
              </a:ext>
            </a:extLst>
          </p:cNvPr>
          <p:cNvPicPr>
            <a:picLocks noChangeAspect="1"/>
          </p:cNvPicPr>
          <p:nvPr/>
        </p:nvPicPr>
        <p:blipFill>
          <a:blip r:embed="rId2"/>
          <a:stretch>
            <a:fillRect/>
          </a:stretch>
        </p:blipFill>
        <p:spPr>
          <a:xfrm>
            <a:off x="7128908" y="1716779"/>
            <a:ext cx="3923115" cy="4111173"/>
          </a:xfrm>
          <a:prstGeom prst="rect">
            <a:avLst/>
          </a:prstGeom>
        </p:spPr>
      </p:pic>
    </p:spTree>
    <p:extLst>
      <p:ext uri="{BB962C8B-B14F-4D97-AF65-F5344CB8AC3E}">
        <p14:creationId xmlns:p14="http://schemas.microsoft.com/office/powerpoint/2010/main" val="882293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AB6C0-41CF-F1FF-F8C3-9B326C096E0B}"/>
              </a:ext>
            </a:extLst>
          </p:cNvPr>
          <p:cNvSpPr>
            <a:spLocks noGrp="1"/>
          </p:cNvSpPr>
          <p:nvPr>
            <p:ph type="title"/>
          </p:nvPr>
        </p:nvSpPr>
        <p:spPr/>
        <p:txBody>
          <a:bodyPr/>
          <a:lstStyle/>
          <a:p>
            <a:r>
              <a:rPr lang="en-US"/>
              <a:t>Important things to consider when scaling</a:t>
            </a:r>
          </a:p>
        </p:txBody>
      </p:sp>
      <p:sp>
        <p:nvSpPr>
          <p:cNvPr id="3" name="Content Placeholder 2">
            <a:extLst>
              <a:ext uri="{FF2B5EF4-FFF2-40B4-BE49-F238E27FC236}">
                <a16:creationId xmlns:a16="http://schemas.microsoft.com/office/drawing/2014/main" id="{783D74A9-87C2-19CE-C1EF-8EA6D9C0032A}"/>
              </a:ext>
            </a:extLst>
          </p:cNvPr>
          <p:cNvSpPr>
            <a:spLocks noGrp="1"/>
          </p:cNvSpPr>
          <p:nvPr>
            <p:ph idx="1"/>
          </p:nvPr>
        </p:nvSpPr>
        <p:spPr>
          <a:xfrm>
            <a:off x="1103312" y="1906782"/>
            <a:ext cx="5032158" cy="4341617"/>
          </a:xfrm>
        </p:spPr>
        <p:txBody>
          <a:bodyPr vert="horz" lIns="91440" tIns="45720" rIns="91440" bIns="45720" rtlCol="0" anchor="t">
            <a:normAutofit lnSpcReduction="10000"/>
          </a:bodyPr>
          <a:lstStyle/>
          <a:p>
            <a:r>
              <a:rPr lang="en-US"/>
              <a:t>Keeping the database/software responsive, you have to keep the database usable at scale</a:t>
            </a:r>
          </a:p>
          <a:p>
            <a:pPr>
              <a:buClr>
                <a:srgbClr val="8AD0D6"/>
              </a:buClr>
            </a:pPr>
            <a:r>
              <a:rPr lang="en-US"/>
              <a:t>Being as efficient as possible, you don't want to do more then you need, and because everything is so much more, even small delays can be problematic</a:t>
            </a:r>
          </a:p>
          <a:p>
            <a:pPr>
              <a:buClr>
                <a:srgbClr val="8AD0D6"/>
              </a:buClr>
            </a:pPr>
            <a:r>
              <a:rPr lang="en-US"/>
              <a:t>Reliability, databases that go down or slow down frequently do not make people happy</a:t>
            </a:r>
          </a:p>
          <a:p>
            <a:pPr>
              <a:buClr>
                <a:srgbClr val="8AD0D6"/>
              </a:buClr>
            </a:pPr>
            <a:r>
              <a:rPr lang="en-US"/>
              <a:t>Vocab note: Shards and servers tend to be used interchangeably</a:t>
            </a:r>
          </a:p>
        </p:txBody>
      </p:sp>
      <p:pic>
        <p:nvPicPr>
          <p:cNvPr id="4" name="Picture 3" descr="Pic of Two monsters fighting, labelled SQL and Excel.  Following pic is of both being chased by doge dog with a bat labelled &quot;business logic&quot;">
            <a:extLst>
              <a:ext uri="{FF2B5EF4-FFF2-40B4-BE49-F238E27FC236}">
                <a16:creationId xmlns:a16="http://schemas.microsoft.com/office/drawing/2014/main" id="{5D79C705-AE24-3BDF-9114-69BF985BCDBB}"/>
              </a:ext>
            </a:extLst>
          </p:cNvPr>
          <p:cNvPicPr>
            <a:picLocks noChangeAspect="1"/>
          </p:cNvPicPr>
          <p:nvPr/>
        </p:nvPicPr>
        <p:blipFill>
          <a:blip r:embed="rId2"/>
          <a:stretch>
            <a:fillRect/>
          </a:stretch>
        </p:blipFill>
        <p:spPr>
          <a:xfrm>
            <a:off x="6514381" y="1506580"/>
            <a:ext cx="4848725" cy="4740208"/>
          </a:xfrm>
          <a:prstGeom prst="rect">
            <a:avLst/>
          </a:prstGeom>
        </p:spPr>
      </p:pic>
    </p:spTree>
    <p:extLst>
      <p:ext uri="{BB962C8B-B14F-4D97-AF65-F5344CB8AC3E}">
        <p14:creationId xmlns:p14="http://schemas.microsoft.com/office/powerpoint/2010/main" val="1799601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48C0E-B5A7-8DBB-8603-BA4B488C9B09}"/>
              </a:ext>
            </a:extLst>
          </p:cNvPr>
          <p:cNvSpPr>
            <a:spLocks noGrp="1"/>
          </p:cNvSpPr>
          <p:nvPr>
            <p:ph type="title"/>
          </p:nvPr>
        </p:nvSpPr>
        <p:spPr/>
        <p:txBody>
          <a:bodyPr/>
          <a:lstStyle/>
          <a:p>
            <a:r>
              <a:rPr lang="en-US"/>
              <a:t>Scaling Challenges</a:t>
            </a:r>
          </a:p>
        </p:txBody>
      </p:sp>
      <p:sp>
        <p:nvSpPr>
          <p:cNvPr id="3" name="Content Placeholder 2">
            <a:extLst>
              <a:ext uri="{FF2B5EF4-FFF2-40B4-BE49-F238E27FC236}">
                <a16:creationId xmlns:a16="http://schemas.microsoft.com/office/drawing/2014/main" id="{638F62A2-6F3C-1CA7-4EB8-51548B1C6A47}"/>
              </a:ext>
            </a:extLst>
          </p:cNvPr>
          <p:cNvSpPr>
            <a:spLocks noGrp="1"/>
          </p:cNvSpPr>
          <p:nvPr>
            <p:ph idx="1"/>
          </p:nvPr>
        </p:nvSpPr>
        <p:spPr>
          <a:xfrm>
            <a:off x="6118593" y="1688786"/>
            <a:ext cx="5428365" cy="4559613"/>
          </a:xfrm>
        </p:spPr>
        <p:txBody>
          <a:bodyPr vert="horz" lIns="91440" tIns="45720" rIns="91440" bIns="45720" rtlCol="0" anchor="t">
            <a:normAutofit fontScale="92500" lnSpcReduction="10000"/>
          </a:bodyPr>
          <a:lstStyle/>
          <a:p>
            <a:r>
              <a:rPr lang="en-US"/>
              <a:t>Vertical scaling challenges</a:t>
            </a:r>
          </a:p>
          <a:p>
            <a:pPr lvl="1">
              <a:buClr>
                <a:srgbClr val="8AD0D6"/>
              </a:buClr>
              <a:buFont typeface="Courier New" charset="2"/>
              <a:buChar char="o"/>
            </a:pPr>
            <a:r>
              <a:rPr lang="en-US"/>
              <a:t>There are limits to how much power you can add to a server</a:t>
            </a:r>
          </a:p>
          <a:p>
            <a:pPr lvl="1">
              <a:buClr>
                <a:srgbClr val="8AD0D6"/>
              </a:buClr>
              <a:buFont typeface="Courier New" charset="2"/>
              <a:buChar char="o"/>
            </a:pPr>
            <a:r>
              <a:rPr lang="en-US"/>
              <a:t>The larger the single server is, the more expensive it will be, think of the power in a gaming laptop vs 10 Raspberry pi computers and the cost of each</a:t>
            </a:r>
          </a:p>
          <a:p>
            <a:pPr>
              <a:buClr>
                <a:srgbClr val="8AD0D6"/>
              </a:buClr>
            </a:pPr>
            <a:r>
              <a:rPr lang="en-US"/>
              <a:t>Data consistency guarantees – harder at scale</a:t>
            </a:r>
          </a:p>
          <a:p>
            <a:pPr lvl="1">
              <a:buClr>
                <a:srgbClr val="8AD0D6"/>
              </a:buClr>
              <a:buFont typeface="Courier New" charset="2"/>
              <a:buChar char="o"/>
            </a:pPr>
            <a:r>
              <a:rPr lang="en-US"/>
              <a:t>Data consistency is much harder at horizontal scale</a:t>
            </a:r>
          </a:p>
          <a:p>
            <a:pPr lvl="1">
              <a:buClr>
                <a:srgbClr val="8AD0D6"/>
              </a:buClr>
              <a:buFont typeface="Courier New" charset="2"/>
              <a:buChar char="o"/>
            </a:pPr>
            <a:r>
              <a:rPr lang="en-US"/>
              <a:t>Data replication – making sure the data is the same in all shards</a:t>
            </a:r>
            <a:endParaRPr lang="en-US" sz="2000"/>
          </a:p>
          <a:p>
            <a:pPr lvl="1">
              <a:buClr>
                <a:srgbClr val="8AD0D6"/>
              </a:buClr>
              <a:buFont typeface="Courier New" charset="2"/>
              <a:buChar char="o"/>
            </a:pPr>
            <a:r>
              <a:rPr lang="en-US"/>
              <a:t>Data integrity – making sure the data is correct</a:t>
            </a:r>
            <a:endParaRPr lang="en-US" sz="2000"/>
          </a:p>
        </p:txBody>
      </p:sp>
      <p:pic>
        <p:nvPicPr>
          <p:cNvPr id="4" name="Picture 3" descr="Office space red stapler person, picture says &quot;I was told that I'd be doing fun data science things&quot;">
            <a:extLst>
              <a:ext uri="{FF2B5EF4-FFF2-40B4-BE49-F238E27FC236}">
                <a16:creationId xmlns:a16="http://schemas.microsoft.com/office/drawing/2014/main" id="{C8AB8D62-F945-4DD0-B560-67FA7CBCF600}"/>
              </a:ext>
            </a:extLst>
          </p:cNvPr>
          <p:cNvPicPr>
            <a:picLocks noChangeAspect="1"/>
          </p:cNvPicPr>
          <p:nvPr/>
        </p:nvPicPr>
        <p:blipFill>
          <a:blip r:embed="rId2"/>
          <a:stretch>
            <a:fillRect/>
          </a:stretch>
        </p:blipFill>
        <p:spPr>
          <a:xfrm>
            <a:off x="795588" y="1859631"/>
            <a:ext cx="4966034" cy="3900738"/>
          </a:xfrm>
          <a:prstGeom prst="rect">
            <a:avLst/>
          </a:prstGeom>
        </p:spPr>
      </p:pic>
    </p:spTree>
    <p:extLst>
      <p:ext uri="{BB962C8B-B14F-4D97-AF65-F5344CB8AC3E}">
        <p14:creationId xmlns:p14="http://schemas.microsoft.com/office/powerpoint/2010/main" val="697495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9A9C-81D9-0879-24C0-BFBC6527543E}"/>
              </a:ext>
            </a:extLst>
          </p:cNvPr>
          <p:cNvSpPr>
            <a:spLocks noGrp="1"/>
          </p:cNvSpPr>
          <p:nvPr>
            <p:ph type="title"/>
          </p:nvPr>
        </p:nvSpPr>
        <p:spPr/>
        <p:txBody>
          <a:bodyPr/>
          <a:lstStyle/>
          <a:p>
            <a:r>
              <a:rPr lang="en-US"/>
              <a:t>How to break up the database</a:t>
            </a:r>
          </a:p>
        </p:txBody>
      </p:sp>
      <p:sp>
        <p:nvSpPr>
          <p:cNvPr id="3" name="Content Placeholder 2">
            <a:extLst>
              <a:ext uri="{FF2B5EF4-FFF2-40B4-BE49-F238E27FC236}">
                <a16:creationId xmlns:a16="http://schemas.microsoft.com/office/drawing/2014/main" id="{1446EA0D-FE74-0581-E368-36BAA0C666DA}"/>
              </a:ext>
            </a:extLst>
          </p:cNvPr>
          <p:cNvSpPr>
            <a:spLocks noGrp="1"/>
          </p:cNvSpPr>
          <p:nvPr>
            <p:ph idx="1"/>
          </p:nvPr>
        </p:nvSpPr>
        <p:spPr>
          <a:xfrm>
            <a:off x="1103312" y="2113075"/>
            <a:ext cx="5036278" cy="4135324"/>
          </a:xfrm>
        </p:spPr>
        <p:txBody>
          <a:bodyPr vert="horz" lIns="91440" tIns="45720" rIns="91440" bIns="45720" rtlCol="0" anchor="t">
            <a:normAutofit/>
          </a:bodyPr>
          <a:lstStyle/>
          <a:p>
            <a:r>
              <a:rPr lang="en-US"/>
              <a:t>Breaking the database up over multiple nodes is called sharding</a:t>
            </a:r>
          </a:p>
          <a:p>
            <a:pPr>
              <a:buClr>
                <a:srgbClr val="8AD0D6"/>
              </a:buClr>
            </a:pPr>
            <a:r>
              <a:rPr lang="en-US"/>
              <a:t>The sharding key is how we can figure out how to distribute the data</a:t>
            </a:r>
          </a:p>
          <a:p>
            <a:pPr>
              <a:buClr>
                <a:srgbClr val="8AD0D6"/>
              </a:buClr>
            </a:pPr>
            <a:r>
              <a:rPr lang="en-US"/>
              <a:t>One issue to contend with is data skew, where the database isn't broken up evenly. </a:t>
            </a:r>
          </a:p>
          <a:p>
            <a:pPr lvl="1">
              <a:buClr>
                <a:srgbClr val="8AD0D6"/>
              </a:buClr>
              <a:buFont typeface="Courier New" charset="2"/>
              <a:buChar char="o"/>
            </a:pPr>
            <a:r>
              <a:rPr lang="en-US"/>
              <a:t>It's like a group project, everyone needs to pull their own weight, but it's easy to  have some people (nodes) do more than others</a:t>
            </a:r>
          </a:p>
        </p:txBody>
      </p:sp>
      <p:pic>
        <p:nvPicPr>
          <p:cNvPr id="4" name="Picture 3" descr="Pic of 2 doors, one is empty and says &quot;server 1&quot;, second one is &quot;server 2&quot; has a lot of people trying to go through.">
            <a:extLst>
              <a:ext uri="{FF2B5EF4-FFF2-40B4-BE49-F238E27FC236}">
                <a16:creationId xmlns:a16="http://schemas.microsoft.com/office/drawing/2014/main" id="{2FAC2B36-31BF-55ED-985E-C321EAA0D523}"/>
              </a:ext>
            </a:extLst>
          </p:cNvPr>
          <p:cNvPicPr>
            <a:picLocks noChangeAspect="1"/>
          </p:cNvPicPr>
          <p:nvPr/>
        </p:nvPicPr>
        <p:blipFill>
          <a:blip r:embed="rId2"/>
          <a:stretch>
            <a:fillRect/>
          </a:stretch>
        </p:blipFill>
        <p:spPr>
          <a:xfrm>
            <a:off x="6473490" y="1715252"/>
            <a:ext cx="4699335" cy="4680786"/>
          </a:xfrm>
          <a:prstGeom prst="rect">
            <a:avLst/>
          </a:prstGeom>
        </p:spPr>
      </p:pic>
    </p:spTree>
    <p:extLst>
      <p:ext uri="{BB962C8B-B14F-4D97-AF65-F5344CB8AC3E}">
        <p14:creationId xmlns:p14="http://schemas.microsoft.com/office/powerpoint/2010/main" val="1470104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9CAA-FFD2-3BFE-A8C1-2AB590C9754E}"/>
              </a:ext>
            </a:extLst>
          </p:cNvPr>
          <p:cNvSpPr>
            <a:spLocks noGrp="1"/>
          </p:cNvSpPr>
          <p:nvPr>
            <p:ph type="title"/>
          </p:nvPr>
        </p:nvSpPr>
        <p:spPr/>
        <p:txBody>
          <a:bodyPr/>
          <a:lstStyle/>
          <a:p>
            <a:r>
              <a:rPr lang="en-US"/>
              <a:t>Keys</a:t>
            </a:r>
          </a:p>
        </p:txBody>
      </p:sp>
      <p:sp>
        <p:nvSpPr>
          <p:cNvPr id="3" name="Content Placeholder 2">
            <a:extLst>
              <a:ext uri="{FF2B5EF4-FFF2-40B4-BE49-F238E27FC236}">
                <a16:creationId xmlns:a16="http://schemas.microsoft.com/office/drawing/2014/main" id="{FB92D9D0-BFC3-8A70-1613-87446F3BEAFC}"/>
              </a:ext>
            </a:extLst>
          </p:cNvPr>
          <p:cNvSpPr>
            <a:spLocks noGrp="1"/>
          </p:cNvSpPr>
          <p:nvPr>
            <p:ph idx="1"/>
          </p:nvPr>
        </p:nvSpPr>
        <p:spPr/>
        <p:txBody>
          <a:bodyPr vert="horz" lIns="91440" tIns="45720" rIns="91440" bIns="45720" rtlCol="0" anchor="t">
            <a:normAutofit fontScale="92500" lnSpcReduction="10000"/>
          </a:bodyPr>
          <a:lstStyle/>
          <a:p>
            <a:r>
              <a:rPr lang="en-US"/>
              <a:t>Because SQL relies so heavily on keys for relationships and to keep the data together, we need to be careful with them</a:t>
            </a:r>
          </a:p>
          <a:p>
            <a:pPr>
              <a:buClr>
                <a:srgbClr val="8AD0D6"/>
              </a:buClr>
            </a:pPr>
            <a:r>
              <a:rPr lang="en-US"/>
              <a:t>If we need to make any changes, everything must be changed, which is harder on multiple servers</a:t>
            </a:r>
          </a:p>
          <a:p>
            <a:pPr>
              <a:buClr>
                <a:srgbClr val="8AD0D6"/>
              </a:buClr>
            </a:pPr>
            <a:r>
              <a:rPr lang="en-US"/>
              <a:t>The sharding key is a field that we use to decide how the database is broken up</a:t>
            </a:r>
          </a:p>
          <a:p>
            <a:pPr>
              <a:buClr>
                <a:srgbClr val="8AD0D6"/>
              </a:buClr>
            </a:pPr>
            <a:r>
              <a:rPr lang="en-US"/>
              <a:t>If the tables weren't sharded the same way we can have inconsistencies and relationships between the tables can get lost and we get orphaned data</a:t>
            </a:r>
          </a:p>
          <a:p>
            <a:pPr lvl="1">
              <a:buClr>
                <a:srgbClr val="8AD0D6"/>
              </a:buClr>
              <a:buFont typeface="Courier New" charset="2"/>
              <a:buChar char="o"/>
            </a:pPr>
            <a:r>
              <a:rPr lang="en-US"/>
              <a:t>To fix this you have to check the data keeps its data integrity, making sure that the foreign key relationships are valid, this extra check takes extra time</a:t>
            </a:r>
          </a:p>
          <a:p>
            <a:pPr lvl="1">
              <a:buClr>
                <a:srgbClr val="8AD0D6"/>
              </a:buClr>
              <a:buFont typeface="Courier New" charset="2"/>
              <a:buChar char="o"/>
            </a:pPr>
            <a:r>
              <a:rPr lang="en-US"/>
              <a:t>Changes like adding or removing data, or changing data need to be done across servers as well, and making sure each server is changed</a:t>
            </a:r>
          </a:p>
        </p:txBody>
      </p:sp>
    </p:spTree>
    <p:extLst>
      <p:ext uri="{BB962C8B-B14F-4D97-AF65-F5344CB8AC3E}">
        <p14:creationId xmlns:p14="http://schemas.microsoft.com/office/powerpoint/2010/main" val="2246493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11E4D-1B5F-3CFF-8959-5DF025ECDE6A}"/>
              </a:ext>
            </a:extLst>
          </p:cNvPr>
          <p:cNvSpPr>
            <a:spLocks noGrp="1"/>
          </p:cNvSpPr>
          <p:nvPr>
            <p:ph type="title"/>
          </p:nvPr>
        </p:nvSpPr>
        <p:spPr/>
        <p:txBody>
          <a:bodyPr/>
          <a:lstStyle/>
          <a:p>
            <a:r>
              <a:rPr lang="en-US"/>
              <a:t>How to pick a shard key</a:t>
            </a:r>
          </a:p>
        </p:txBody>
      </p:sp>
      <p:sp>
        <p:nvSpPr>
          <p:cNvPr id="3" name="Content Placeholder 2">
            <a:extLst>
              <a:ext uri="{FF2B5EF4-FFF2-40B4-BE49-F238E27FC236}">
                <a16:creationId xmlns:a16="http://schemas.microsoft.com/office/drawing/2014/main" id="{5D1FF358-0AEF-9F42-F377-8FF0445760B6}"/>
              </a:ext>
            </a:extLst>
          </p:cNvPr>
          <p:cNvSpPr>
            <a:spLocks noGrp="1"/>
          </p:cNvSpPr>
          <p:nvPr>
            <p:ph idx="1"/>
          </p:nvPr>
        </p:nvSpPr>
        <p:spPr>
          <a:xfrm>
            <a:off x="1103312" y="1900518"/>
            <a:ext cx="6615718" cy="4347881"/>
          </a:xfrm>
        </p:spPr>
        <p:txBody>
          <a:bodyPr vert="horz" lIns="91440" tIns="45720" rIns="91440" bIns="45720" rtlCol="0" anchor="t">
            <a:normAutofit fontScale="70000" lnSpcReduction="20000"/>
          </a:bodyPr>
          <a:lstStyle/>
          <a:p>
            <a:r>
              <a:rPr lang="en-US"/>
              <a:t>Cardinality – This is how we can pick the max number of pieces, we want larger number of pieces, so we need high cardinality</a:t>
            </a:r>
          </a:p>
          <a:p>
            <a:pPr lvl="1">
              <a:buClr>
                <a:srgbClr val="8AD0D6"/>
              </a:buClr>
              <a:buFont typeface="Courier New" charset="2"/>
              <a:buChar char="o"/>
            </a:pPr>
            <a:r>
              <a:rPr lang="en-US"/>
              <a:t>Example: Use a </a:t>
            </a:r>
            <a:r>
              <a:rPr lang="en-US" err="1"/>
              <a:t>BookID</a:t>
            </a:r>
            <a:r>
              <a:rPr lang="en-US"/>
              <a:t> as the key to ensure there are lots of pieces possible</a:t>
            </a:r>
          </a:p>
          <a:p>
            <a:pPr>
              <a:buClr>
                <a:srgbClr val="8AD0D6"/>
              </a:buClr>
            </a:pPr>
            <a:r>
              <a:rPr lang="en-US"/>
              <a:t>Frequency – This is how often the key value is in the data, if the value is used too often the shards won't be evenly distributed</a:t>
            </a:r>
          </a:p>
          <a:p>
            <a:pPr lvl="1">
              <a:buClr>
                <a:srgbClr val="8AD0D6"/>
              </a:buClr>
              <a:buFont typeface="Courier New" charset="2"/>
              <a:buChar char="o"/>
            </a:pPr>
            <a:r>
              <a:rPr lang="en-US"/>
              <a:t>Example: If you used </a:t>
            </a:r>
            <a:r>
              <a:rPr lang="en-US" err="1"/>
              <a:t>LibraryID</a:t>
            </a:r>
            <a:r>
              <a:rPr lang="en-US"/>
              <a:t> one shard might be overloaded if the library is massive so having multiple fields used as the key can help that such as using </a:t>
            </a:r>
            <a:r>
              <a:rPr lang="en-US" err="1"/>
              <a:t>LibraryID</a:t>
            </a:r>
            <a:r>
              <a:rPr lang="en-US"/>
              <a:t> and a </a:t>
            </a:r>
            <a:r>
              <a:rPr lang="en-US" err="1"/>
              <a:t>BookID</a:t>
            </a:r>
          </a:p>
          <a:p>
            <a:pPr>
              <a:buClr>
                <a:srgbClr val="8AD0D6"/>
              </a:buClr>
            </a:pPr>
            <a:r>
              <a:rPr lang="en-US"/>
              <a:t>Monotonically – Keys that increase at a predictable rate can affect node balancing</a:t>
            </a:r>
          </a:p>
          <a:p>
            <a:pPr lvl="1">
              <a:buClr>
                <a:srgbClr val="8AD0D6"/>
              </a:buClr>
              <a:buFont typeface="Courier New" charset="2"/>
              <a:buChar char="o"/>
            </a:pPr>
            <a:r>
              <a:rPr lang="en-US"/>
              <a:t>Example: If you check out books and use the date as the key, too many writes will be done on one shard and create a bottleneck</a:t>
            </a:r>
          </a:p>
          <a:p>
            <a:pPr>
              <a:buClr>
                <a:srgbClr val="8AD0D6"/>
              </a:buClr>
            </a:pPr>
            <a:r>
              <a:rPr lang="en-US"/>
              <a:t>Query Patterns – A lot of queries are done routinely so it's worth thinking about if your shard key will cover your commonly used patterns</a:t>
            </a:r>
          </a:p>
          <a:p>
            <a:pPr lvl="1">
              <a:buClr>
                <a:srgbClr val="8AD0D6"/>
              </a:buClr>
              <a:buFont typeface="Courier New" charset="2"/>
              <a:buChar char="o"/>
            </a:pPr>
            <a:r>
              <a:rPr lang="en-US"/>
              <a:t>Example: If you need to check on which books are currently checked out of the library, that's a common query and may be helpful to consider as you shard the database</a:t>
            </a:r>
          </a:p>
        </p:txBody>
      </p:sp>
      <p:pic>
        <p:nvPicPr>
          <p:cNvPr id="4" name="Picture 3" descr="Two skewed data graphs say &quot;skew you&quot; to each other, then a normal graph comes in and says &quot;can't we all just behave normally&quot; and then the two skewed graphs glare at them.">
            <a:extLst>
              <a:ext uri="{FF2B5EF4-FFF2-40B4-BE49-F238E27FC236}">
                <a16:creationId xmlns:a16="http://schemas.microsoft.com/office/drawing/2014/main" id="{38D85943-C95A-DF33-561A-4E04ED357BE2}"/>
              </a:ext>
            </a:extLst>
          </p:cNvPr>
          <p:cNvPicPr>
            <a:picLocks noChangeAspect="1"/>
          </p:cNvPicPr>
          <p:nvPr/>
        </p:nvPicPr>
        <p:blipFill>
          <a:blip r:embed="rId2"/>
          <a:stretch>
            <a:fillRect/>
          </a:stretch>
        </p:blipFill>
        <p:spPr>
          <a:xfrm>
            <a:off x="7718611" y="1557729"/>
            <a:ext cx="3576917" cy="4540402"/>
          </a:xfrm>
          <a:prstGeom prst="rect">
            <a:avLst/>
          </a:prstGeom>
        </p:spPr>
      </p:pic>
    </p:spTree>
    <p:extLst>
      <p:ext uri="{BB962C8B-B14F-4D97-AF65-F5344CB8AC3E}">
        <p14:creationId xmlns:p14="http://schemas.microsoft.com/office/powerpoint/2010/main" val="3009380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AFB3B-E4D8-A3B0-8461-9375EB9D309A}"/>
              </a:ext>
            </a:extLst>
          </p:cNvPr>
          <p:cNvSpPr>
            <a:spLocks noGrp="1"/>
          </p:cNvSpPr>
          <p:nvPr>
            <p:ph type="title"/>
          </p:nvPr>
        </p:nvSpPr>
        <p:spPr/>
        <p:txBody>
          <a:bodyPr/>
          <a:lstStyle/>
          <a:p>
            <a:r>
              <a:rPr lang="en-US"/>
              <a:t>ACID Transactions</a:t>
            </a:r>
          </a:p>
        </p:txBody>
      </p:sp>
      <p:sp>
        <p:nvSpPr>
          <p:cNvPr id="3" name="Content Placeholder 2">
            <a:extLst>
              <a:ext uri="{FF2B5EF4-FFF2-40B4-BE49-F238E27FC236}">
                <a16:creationId xmlns:a16="http://schemas.microsoft.com/office/drawing/2014/main" id="{EDA68DA9-77BC-552D-F1C6-1A64380BC859}"/>
              </a:ext>
            </a:extLst>
          </p:cNvPr>
          <p:cNvSpPr>
            <a:spLocks noGrp="1"/>
          </p:cNvSpPr>
          <p:nvPr>
            <p:ph idx="1"/>
          </p:nvPr>
        </p:nvSpPr>
        <p:spPr>
          <a:xfrm>
            <a:off x="1103312" y="2193286"/>
            <a:ext cx="5477436" cy="4055113"/>
          </a:xfrm>
        </p:spPr>
        <p:txBody>
          <a:bodyPr vert="horz" lIns="91440" tIns="45720" rIns="91440" bIns="45720" rtlCol="0" anchor="t">
            <a:normAutofit fontScale="92500" lnSpcReduction="10000"/>
          </a:bodyPr>
          <a:lstStyle/>
          <a:p>
            <a:r>
              <a:rPr lang="en-US"/>
              <a:t>Atomicity – All or nothing</a:t>
            </a:r>
          </a:p>
          <a:p>
            <a:pPr>
              <a:buClr>
                <a:srgbClr val="8AD0D6"/>
              </a:buClr>
            </a:pPr>
            <a:r>
              <a:rPr lang="en-US"/>
              <a:t>Consistency – rules are respected</a:t>
            </a:r>
          </a:p>
          <a:p>
            <a:pPr>
              <a:buClr>
                <a:srgbClr val="8AD0D6"/>
              </a:buClr>
            </a:pPr>
            <a:r>
              <a:rPr lang="en-US"/>
              <a:t>Isolation – independent processing</a:t>
            </a:r>
          </a:p>
          <a:p>
            <a:pPr>
              <a:buClr>
                <a:srgbClr val="8AD0D6"/>
              </a:buClr>
            </a:pPr>
            <a:r>
              <a:rPr lang="en-US"/>
              <a:t>Durability – transaction is permanent </a:t>
            </a:r>
          </a:p>
          <a:p>
            <a:pPr>
              <a:buClr>
                <a:srgbClr val="8AD0D6"/>
              </a:buClr>
            </a:pPr>
            <a:r>
              <a:rPr lang="en-US"/>
              <a:t>One of the strengths of SQL and relational databases is the ACID transactions</a:t>
            </a:r>
          </a:p>
          <a:p>
            <a:pPr lvl="1">
              <a:buClr>
                <a:srgbClr val="8AD0D6"/>
              </a:buClr>
              <a:buFont typeface="Courier New" charset="2"/>
              <a:buChar char="o"/>
            </a:pPr>
            <a:r>
              <a:rPr lang="en-US"/>
              <a:t>These have to be maintained through all the shards because otherwise you lose one of the guarantees of a SQL database </a:t>
            </a:r>
          </a:p>
          <a:p>
            <a:pPr lvl="1">
              <a:buClr>
                <a:srgbClr val="8AD0D6"/>
              </a:buClr>
              <a:buFont typeface="Courier New" charset="2"/>
              <a:buChar char="o"/>
            </a:pPr>
            <a:r>
              <a:rPr lang="en-US"/>
              <a:t>Keeping to ACID gets more complicated the more nodes we have or nodes we want to add</a:t>
            </a:r>
          </a:p>
        </p:txBody>
      </p:sp>
      <p:pic>
        <p:nvPicPr>
          <p:cNvPr id="4" name="Picture 3" descr="Pic of Mando, says &quot;ACID guarantees This is the way&quot;">
            <a:extLst>
              <a:ext uri="{FF2B5EF4-FFF2-40B4-BE49-F238E27FC236}">
                <a16:creationId xmlns:a16="http://schemas.microsoft.com/office/drawing/2014/main" id="{07AA3E8C-B824-30D4-E911-85D2D73A920A}"/>
              </a:ext>
            </a:extLst>
          </p:cNvPr>
          <p:cNvPicPr>
            <a:picLocks noChangeAspect="1"/>
          </p:cNvPicPr>
          <p:nvPr/>
        </p:nvPicPr>
        <p:blipFill>
          <a:blip r:embed="rId2"/>
          <a:stretch>
            <a:fillRect/>
          </a:stretch>
        </p:blipFill>
        <p:spPr>
          <a:xfrm>
            <a:off x="6580389" y="1834815"/>
            <a:ext cx="4676037" cy="3198395"/>
          </a:xfrm>
          <a:prstGeom prst="rect">
            <a:avLst/>
          </a:prstGeom>
        </p:spPr>
      </p:pic>
    </p:spTree>
    <p:extLst>
      <p:ext uri="{BB962C8B-B14F-4D97-AF65-F5344CB8AC3E}">
        <p14:creationId xmlns:p14="http://schemas.microsoft.com/office/powerpoint/2010/main" val="164353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2E78-27EA-4795-80CD-C9742F05F0E3}"/>
              </a:ext>
            </a:extLst>
          </p:cNvPr>
          <p:cNvSpPr>
            <a:spLocks noGrp="1"/>
          </p:cNvSpPr>
          <p:nvPr>
            <p:ph type="title"/>
          </p:nvPr>
        </p:nvSpPr>
        <p:spPr/>
        <p:txBody>
          <a:bodyPr/>
          <a:lstStyle/>
          <a:p>
            <a:r>
              <a:rPr lang="en-US"/>
              <a:t>Distributed queries while keeping ACID?</a:t>
            </a:r>
          </a:p>
        </p:txBody>
      </p:sp>
      <p:sp>
        <p:nvSpPr>
          <p:cNvPr id="3" name="Content Placeholder 2">
            <a:extLst>
              <a:ext uri="{FF2B5EF4-FFF2-40B4-BE49-F238E27FC236}">
                <a16:creationId xmlns:a16="http://schemas.microsoft.com/office/drawing/2014/main" id="{2FAE9D10-2845-80D4-3F3C-B4B380C79F9E}"/>
              </a:ext>
            </a:extLst>
          </p:cNvPr>
          <p:cNvSpPr>
            <a:spLocks noGrp="1"/>
          </p:cNvSpPr>
          <p:nvPr>
            <p:ph idx="1"/>
          </p:nvPr>
        </p:nvSpPr>
        <p:spPr>
          <a:xfrm>
            <a:off x="3870575" y="1852391"/>
            <a:ext cx="6179278" cy="4155376"/>
          </a:xfrm>
        </p:spPr>
        <p:txBody>
          <a:bodyPr vert="horz" lIns="91440" tIns="45720" rIns="91440" bIns="45720" rtlCol="0" anchor="t">
            <a:normAutofit/>
          </a:bodyPr>
          <a:lstStyle/>
          <a:p>
            <a:r>
              <a:rPr lang="en-US" dirty="0"/>
              <a:t>Having the data in multiple places means we have more challenges to overcome including communication and networking</a:t>
            </a:r>
          </a:p>
          <a:p>
            <a:pPr>
              <a:buClr>
                <a:srgbClr val="8AD0D6"/>
              </a:buClr>
            </a:pPr>
            <a:r>
              <a:rPr lang="en-US" dirty="0"/>
              <a:t>Trying to make sure we keep ACID transactions across all the shards is hard, especially because we have to make sure all the data is changed and no hold outs are left</a:t>
            </a:r>
          </a:p>
          <a:p>
            <a:pPr>
              <a:buClr>
                <a:srgbClr val="8AD0D6"/>
              </a:buClr>
            </a:pPr>
            <a:r>
              <a:rPr lang="en-US" dirty="0"/>
              <a:t>It's like trying to coordinate a room of people in one spot in one location vs spread across the world.</a:t>
            </a:r>
          </a:p>
        </p:txBody>
      </p:sp>
      <p:pic>
        <p:nvPicPr>
          <p:cNvPr id="4" name="Picture 3" descr="There are only 2 hard problems in distributed computing: 2 Exactly 1 delivery, 1 ordering of the messages, 2 exactly 1 delivery.">
            <a:extLst>
              <a:ext uri="{FF2B5EF4-FFF2-40B4-BE49-F238E27FC236}">
                <a16:creationId xmlns:a16="http://schemas.microsoft.com/office/drawing/2014/main" id="{25A254DA-D51F-FBE1-75CE-116B17084B1B}"/>
              </a:ext>
            </a:extLst>
          </p:cNvPr>
          <p:cNvPicPr>
            <a:picLocks noChangeAspect="1"/>
          </p:cNvPicPr>
          <p:nvPr/>
        </p:nvPicPr>
        <p:blipFill>
          <a:blip r:embed="rId2"/>
          <a:stretch>
            <a:fillRect/>
          </a:stretch>
        </p:blipFill>
        <p:spPr>
          <a:xfrm>
            <a:off x="1413495" y="1892968"/>
            <a:ext cx="2025747" cy="4114799"/>
          </a:xfrm>
          <a:prstGeom prst="rect">
            <a:avLst/>
          </a:prstGeom>
        </p:spPr>
      </p:pic>
    </p:spTree>
    <p:extLst>
      <p:ext uri="{BB962C8B-B14F-4D97-AF65-F5344CB8AC3E}">
        <p14:creationId xmlns:p14="http://schemas.microsoft.com/office/powerpoint/2010/main" val="9598074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Ion</vt:lpstr>
      <vt:lpstr>Week 11</vt:lpstr>
      <vt:lpstr>What is scaling</vt:lpstr>
      <vt:lpstr>Important things to consider when scaling</vt:lpstr>
      <vt:lpstr>Scaling Challenges</vt:lpstr>
      <vt:lpstr>How to break up the database</vt:lpstr>
      <vt:lpstr>Keys</vt:lpstr>
      <vt:lpstr>How to pick a shard key</vt:lpstr>
      <vt:lpstr>ACID Transactions</vt:lpstr>
      <vt:lpstr>Distributed queries while keeping ACID?</vt:lpstr>
      <vt:lpstr>Table Joins</vt:lpstr>
      <vt:lpstr>Node Consistency</vt:lpstr>
      <vt:lpstr>Schema</vt:lpstr>
      <vt:lpstr>Query Optimization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24</cp:revision>
  <dcterms:created xsi:type="dcterms:W3CDTF">2024-09-27T15:42:52Z</dcterms:created>
  <dcterms:modified xsi:type="dcterms:W3CDTF">2024-11-06T00:07:20Z</dcterms:modified>
</cp:coreProperties>
</file>